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57" r:id="rId2"/>
    <p:sldId id="372" r:id="rId3"/>
    <p:sldId id="373" r:id="rId4"/>
    <p:sldId id="369" r:id="rId5"/>
    <p:sldId id="375" r:id="rId6"/>
    <p:sldId id="374" r:id="rId7"/>
    <p:sldId id="377" r:id="rId8"/>
    <p:sldId id="366" r:id="rId9"/>
    <p:sldId id="379" r:id="rId10"/>
    <p:sldId id="378" r:id="rId1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3399FF"/>
    <a:srgbClr val="339933"/>
    <a:srgbClr val="CC0000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 autoAdjust="0"/>
    <p:restoredTop sz="85245" autoAdjust="0"/>
  </p:normalViewPr>
  <p:slideViewPr>
    <p:cSldViewPr>
      <p:cViewPr varScale="1">
        <p:scale>
          <a:sx n="95" d="100"/>
          <a:sy n="95" d="100"/>
        </p:scale>
        <p:origin x="12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076" y="-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E2CB6-6133-4DAC-8C84-7DE04A7CD06B}" type="datetimeFigureOut">
              <a:rPr lang="en-US" smtClean="0"/>
              <a:pPr/>
              <a:t>12/13/18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61DB2-E7AB-4E43-BC15-B3ADF3FFA2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56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86E4AE3-CF4A-4D01-A7CD-26C12CC719EB}" type="datetimeFigureOut">
              <a:rPr lang="en-US"/>
              <a:pPr>
                <a:defRPr/>
              </a:pPr>
              <a:t>12/13/18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42E9269-F4F4-4146-82BC-89BDC18A6F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540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Enumerate steps taken by group to accomplish deliverable</a:t>
            </a:r>
          </a:p>
          <a:p>
            <a:pPr lvl="1"/>
            <a:r>
              <a:rPr lang="en-US" dirty="0"/>
              <a:t>Who did what?</a:t>
            </a:r>
          </a:p>
          <a:p>
            <a:pPr lvl="1"/>
            <a:r>
              <a:rPr lang="en-US" dirty="0"/>
              <a:t>What issues arose based on preliminary plan?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1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Justify your Software Quality Attributes</a:t>
            </a:r>
          </a:p>
          <a:p>
            <a:pPr lvl="1"/>
            <a:r>
              <a:rPr lang="en-US" dirty="0"/>
              <a:t>Convince me why your design decisions are fundamentally sound from a Software Engineering perspective.</a:t>
            </a:r>
          </a:p>
          <a:p>
            <a:pPr lvl="1"/>
            <a:r>
              <a:rPr lang="en-US" dirty="0"/>
              <a:t>Pros / Cons of decisions</a:t>
            </a:r>
          </a:p>
          <a:p>
            <a:pPr lvl="1"/>
            <a:r>
              <a:rPr lang="en-US" dirty="0"/>
              <a:t>There is no “perfect” answer, every decision is a tradeoff between one or more competing attributes</a:t>
            </a:r>
          </a:p>
          <a:p>
            <a:pPr lvl="2"/>
            <a:r>
              <a:rPr lang="en-US" dirty="0"/>
              <a:t>Which Software Quality Attributes did you prioritize first?</a:t>
            </a:r>
          </a:p>
          <a:p>
            <a:r>
              <a:rPr lang="en-US" dirty="0"/>
              <a:t>What Patterns did your group employ? 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84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worked?</a:t>
            </a:r>
          </a:p>
          <a:p>
            <a:r>
              <a:rPr lang="en-US" dirty="0"/>
              <a:t>What did not?</a:t>
            </a:r>
          </a:p>
          <a:p>
            <a:r>
              <a:rPr lang="en-US" dirty="0"/>
              <a:t>If you could send a message back through time, what would you tell your group?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6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Convince me why your system works</a:t>
            </a:r>
          </a:p>
          <a:p>
            <a:r>
              <a:rPr lang="en-US" dirty="0"/>
              <a:t>When does it fail?</a:t>
            </a:r>
          </a:p>
          <a:p>
            <a:pPr lvl="1"/>
            <a:r>
              <a:rPr lang="en-US" dirty="0"/>
              <a:t>Provide Quantitative evidence</a:t>
            </a:r>
          </a:p>
          <a:p>
            <a:r>
              <a:rPr lang="en-US" dirty="0"/>
              <a:t>When does it work?</a:t>
            </a:r>
          </a:p>
          <a:p>
            <a:pPr lvl="1"/>
            <a:r>
              <a:rPr lang="en-US" dirty="0"/>
              <a:t>Provide Quantitative evidence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4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Convince me why your system works</a:t>
            </a:r>
          </a:p>
          <a:p>
            <a:r>
              <a:rPr lang="en-US" dirty="0"/>
              <a:t>When does it fail?</a:t>
            </a:r>
          </a:p>
          <a:p>
            <a:pPr lvl="1"/>
            <a:r>
              <a:rPr lang="en-US" dirty="0"/>
              <a:t>Provide Quantitative evidence</a:t>
            </a:r>
          </a:p>
          <a:p>
            <a:r>
              <a:rPr lang="en-US" dirty="0"/>
              <a:t>When does it work?</a:t>
            </a:r>
          </a:p>
          <a:p>
            <a:pPr lvl="1"/>
            <a:r>
              <a:rPr lang="en-US" dirty="0"/>
              <a:t>Provide Quantitative evidence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99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Convince me why your system works</a:t>
            </a:r>
          </a:p>
          <a:p>
            <a:r>
              <a:rPr lang="en-US" dirty="0"/>
              <a:t>When does it fail?</a:t>
            </a:r>
          </a:p>
          <a:p>
            <a:pPr lvl="1"/>
            <a:r>
              <a:rPr lang="en-US" dirty="0"/>
              <a:t>Provide Quantitative evidence</a:t>
            </a:r>
          </a:p>
          <a:p>
            <a:r>
              <a:rPr lang="en-US" dirty="0"/>
              <a:t>When does it work?</a:t>
            </a:r>
          </a:p>
          <a:p>
            <a:pPr lvl="1"/>
            <a:r>
              <a:rPr lang="en-US" dirty="0"/>
              <a:t>Provide Quantitative evidence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0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Capt</a:t>
            </a:r>
            <a:r>
              <a:rPr lang="en-US" dirty="0"/>
              <a:t> Student (32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Hrs</a:t>
            </a:r>
            <a:r>
              <a:rPr lang="en-US" dirty="0"/>
              <a:t> Breakdown</a:t>
            </a:r>
          </a:p>
          <a:p>
            <a:pPr lvl="2"/>
            <a:r>
              <a:rPr lang="en-US" dirty="0"/>
              <a:t>12 </a:t>
            </a:r>
            <a:r>
              <a:rPr lang="en-US" dirty="0" err="1"/>
              <a:t>hrs</a:t>
            </a:r>
            <a:r>
              <a:rPr lang="en-US" dirty="0"/>
              <a:t> Brainstorming/Researching (</a:t>
            </a:r>
            <a:r>
              <a:rPr lang="en-US" dirty="0" err="1"/>
              <a:t>gnuplot</a:t>
            </a:r>
            <a:r>
              <a:rPr lang="en-US" dirty="0"/>
              <a:t> plot design, early prototypes)</a:t>
            </a:r>
          </a:p>
          <a:p>
            <a:pPr lvl="2"/>
            <a:r>
              <a:rPr lang="en-US" dirty="0"/>
              <a:t>5 </a:t>
            </a:r>
            <a:r>
              <a:rPr lang="en-US" dirty="0" err="1"/>
              <a:t>hrs</a:t>
            </a:r>
            <a:r>
              <a:rPr lang="en-US" dirty="0"/>
              <a:t> Implementing Dish Rotation</a:t>
            </a:r>
          </a:p>
          <a:p>
            <a:pPr lvl="2"/>
            <a:r>
              <a:rPr lang="en-US" dirty="0"/>
              <a:t>15 </a:t>
            </a:r>
            <a:r>
              <a:rPr lang="en-US" dirty="0" err="1"/>
              <a:t>hrs</a:t>
            </a:r>
            <a:r>
              <a:rPr lang="en-US" dirty="0"/>
              <a:t> Supporting Data Structure Implementation/Debugging</a:t>
            </a:r>
          </a:p>
          <a:p>
            <a:pPr lvl="1"/>
            <a:r>
              <a:rPr lang="en-US" dirty="0"/>
              <a:t>Biggest Time sinks</a:t>
            </a:r>
          </a:p>
          <a:p>
            <a:pPr lvl="1"/>
            <a:r>
              <a:rPr lang="en-US" dirty="0"/>
              <a:t>Current Morale Status: High / Medium / Low morale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92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Capt</a:t>
            </a:r>
            <a:r>
              <a:rPr lang="en-US" dirty="0"/>
              <a:t> Student (32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Hrs</a:t>
            </a:r>
            <a:r>
              <a:rPr lang="en-US" dirty="0"/>
              <a:t> Breakdown</a:t>
            </a:r>
          </a:p>
          <a:p>
            <a:pPr lvl="2"/>
            <a:r>
              <a:rPr lang="en-US" dirty="0"/>
              <a:t>12 </a:t>
            </a:r>
            <a:r>
              <a:rPr lang="en-US" dirty="0" err="1"/>
              <a:t>hrs</a:t>
            </a:r>
            <a:r>
              <a:rPr lang="en-US" dirty="0"/>
              <a:t> Brainstorming/Researching (</a:t>
            </a:r>
            <a:r>
              <a:rPr lang="en-US" dirty="0" err="1"/>
              <a:t>gnuplot</a:t>
            </a:r>
            <a:r>
              <a:rPr lang="en-US" dirty="0"/>
              <a:t> plot design, early prototypes)</a:t>
            </a:r>
          </a:p>
          <a:p>
            <a:pPr lvl="2"/>
            <a:r>
              <a:rPr lang="en-US" dirty="0"/>
              <a:t>5 </a:t>
            </a:r>
            <a:r>
              <a:rPr lang="en-US" dirty="0" err="1"/>
              <a:t>hrs</a:t>
            </a:r>
            <a:r>
              <a:rPr lang="en-US" dirty="0"/>
              <a:t> Implementing Dish Rotation</a:t>
            </a:r>
          </a:p>
          <a:p>
            <a:pPr lvl="2"/>
            <a:r>
              <a:rPr lang="en-US" dirty="0"/>
              <a:t>15 </a:t>
            </a:r>
            <a:r>
              <a:rPr lang="en-US" dirty="0" err="1"/>
              <a:t>hrs</a:t>
            </a:r>
            <a:r>
              <a:rPr lang="en-US" dirty="0"/>
              <a:t> Supporting Data Structure Implementation/Debugging</a:t>
            </a:r>
          </a:p>
          <a:p>
            <a:pPr lvl="1"/>
            <a:r>
              <a:rPr lang="en-US" dirty="0"/>
              <a:t>Biggest Time sinks</a:t>
            </a:r>
          </a:p>
          <a:p>
            <a:pPr lvl="1"/>
            <a:r>
              <a:rPr lang="en-US" dirty="0"/>
              <a:t>Current Morale Status: High / Medium / Low morale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2E9269-F4F4-4146-82BC-89BDC18A6F9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8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267200" y="4114800"/>
            <a:ext cx="4876800" cy="2057400"/>
          </a:xfrm>
          <a:prstGeom prst="rect">
            <a:avLst/>
          </a:prstGeom>
        </p:spPr>
        <p:txBody>
          <a:bodyPr anchor="ctr" anchorCtr="1"/>
          <a:lstStyle>
            <a:lvl1pPr algn="ctr">
              <a:spcBef>
                <a:spcPct val="20000"/>
              </a:spcBef>
              <a:buNone/>
              <a:defRPr sz="2400" b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>
              <a:defRPr b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</a:lstStyle>
          <a:p>
            <a:pPr lvl="0" algn="ctr">
              <a:spcBef>
                <a:spcPct val="20000"/>
              </a:spcBef>
            </a:pPr>
            <a:r>
              <a:rPr lang="en-US" sz="2800" b="1" dirty="0">
                <a:solidFill>
                  <a:srgbClr val="000066"/>
                </a:solidFill>
              </a:rPr>
              <a:t>Click to edit Master text styles</a:t>
            </a:r>
          </a:p>
          <a:p>
            <a:pPr lvl="1" algn="ctr">
              <a:spcBef>
                <a:spcPct val="20000"/>
              </a:spcBef>
            </a:pPr>
            <a:r>
              <a:rPr lang="en-US" sz="2800" b="1" dirty="0">
                <a:solidFill>
                  <a:srgbClr val="000066"/>
                </a:solidFill>
              </a:rPr>
              <a:t>Second level</a:t>
            </a:r>
          </a:p>
        </p:txBody>
      </p:sp>
      <p:pic>
        <p:nvPicPr>
          <p:cNvPr id="5" name="Picture 17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917575" y="354013"/>
            <a:ext cx="67786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271" tIns="45636" rIns="91271" bIns="45636">
            <a:spAutoFit/>
          </a:bodyPr>
          <a:lstStyle/>
          <a:p>
            <a:pPr defTabSz="914408">
              <a:defRPr/>
            </a:pPr>
            <a:r>
              <a:rPr lang="en-US" sz="33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590800" y="1143000"/>
            <a:ext cx="6553200" cy="2743200"/>
          </a:xfrm>
          <a:prstGeom prst="rect">
            <a:avLst/>
          </a:prstGeom>
        </p:spPr>
        <p:txBody>
          <a:bodyPr anchor="ctr" anchorCtr="1"/>
          <a:lstStyle>
            <a:lvl1pPr>
              <a:buNone/>
              <a:defRPr sz="3200" b="0" baseline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lang="en-US" sz="2400" b="1" i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4838" cy="4876800"/>
          </a:xfrm>
          <a:prstGeom prst="rect">
            <a:avLst/>
          </a:prstGeom>
        </p:spPr>
        <p:txBody>
          <a:bodyPr anchor="ctr" anchorCtr="0"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10002-136E-40B8-B935-9F5345C21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4114800" cy="48768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10002-136E-40B8-B935-9F5345C21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495800" y="1295400"/>
            <a:ext cx="4114800" cy="4876800"/>
          </a:xfrm>
          <a:prstGeom prst="rect">
            <a:avLst/>
          </a:prstGeom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1pPr>
            <a:lvl2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2pPr>
            <a:lvl3pPr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/>
            </a:lvl3pPr>
            <a:lvl4pPr>
              <a:buClr>
                <a:schemeClr val="accent6">
                  <a:lumMod val="75000"/>
                </a:schemeClr>
              </a:buClr>
              <a:buFont typeface="Arial" pitchFamily="34" charset="0"/>
              <a:buChar char="‒"/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A789C-D27A-4D14-8B81-63A023EE86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30AB4-D5CD-44E3-86BB-32EB5E178E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7010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676400" y="1981200"/>
            <a:ext cx="7010400" cy="4114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3D586-D78B-460A-853B-6D646F952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2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3373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3484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2341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000066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0"/>
            <a:ext cx="7772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2057" name="Picture 11" descr="chrmblue_std smal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4373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000066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000066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8580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B91381-3B66-47DE-9920-6C60C9B59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1" r:id="rId2"/>
    <p:sldLayoutId id="2147484116" r:id="rId3"/>
    <p:sldLayoutId id="2147484112" r:id="rId4"/>
    <p:sldLayoutId id="2147484113" r:id="rId5"/>
    <p:sldLayoutId id="2147484118" r:id="rId6"/>
  </p:sldLayoutIdLst>
  <p:transition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FB7A8-E6A8-428A-B083-7DF891EC9B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l"/>
            <a:r>
              <a:rPr lang="en-US" dirty="0">
                <a:effectLst/>
              </a:rPr>
              <a:t>Lt David Crow</a:t>
            </a:r>
          </a:p>
          <a:p>
            <a:pPr algn="l"/>
            <a:r>
              <a:rPr lang="en-US" dirty="0">
                <a:effectLst/>
              </a:rPr>
              <a:t>Lt Savannah Hyde</a:t>
            </a:r>
          </a:p>
          <a:p>
            <a:pPr algn="l"/>
            <a:r>
              <a:rPr lang="en-US" dirty="0">
                <a:effectLst/>
              </a:rPr>
              <a:t>Lt Ahmed 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FCDCF-491B-4A3C-8E10-BED08133D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6200" y="1143000"/>
            <a:ext cx="5257800" cy="2743200"/>
          </a:xfrm>
        </p:spPr>
        <p:txBody>
          <a:bodyPr/>
          <a:lstStyle/>
          <a:p>
            <a:r>
              <a:rPr lang="en-US" dirty="0">
                <a:effectLst/>
              </a:rPr>
              <a:t>Phase 4: Missile Defense</a:t>
            </a:r>
          </a:p>
          <a:p>
            <a:r>
              <a:rPr lang="en-US" dirty="0">
                <a:effectLst/>
              </a:rPr>
              <a:t>Charlie</a:t>
            </a:r>
          </a:p>
        </p:txBody>
      </p:sp>
    </p:spTree>
    <p:extLst>
      <p:ext uri="{BB962C8B-B14F-4D97-AF65-F5344CB8AC3E}">
        <p14:creationId xmlns:p14="http://schemas.microsoft.com/office/powerpoint/2010/main" val="241696517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773F-AEA6-4C08-A965-0FC1AE536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BF3DF-1F02-452C-94D4-DDC912E1E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1E040-BBDF-42E6-88B2-2241EDE95B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0772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15F2-09BF-44C4-9982-E8E37A12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Steps to Complete Deliverable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24BE7-38AD-4788-A573-A8A54481D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Enumerate steps taken by group to accomplish deliverable</a:t>
            </a:r>
          </a:p>
          <a:p>
            <a:pPr lvl="1"/>
            <a:r>
              <a:rPr lang="en-US" dirty="0"/>
              <a:t>David: allowed for multiple red and blue missiles; computed intersection points/times</a:t>
            </a:r>
          </a:p>
          <a:p>
            <a:pPr lvl="1"/>
            <a:r>
              <a:rPr lang="en-US" dirty="0"/>
              <a:t>Savannah: extensively tested system; conducted performance analysis</a:t>
            </a:r>
          </a:p>
          <a:p>
            <a:pPr lvl="1"/>
            <a:r>
              <a:rPr lang="en-US" dirty="0"/>
              <a:t>Ahmed: fired blue missiles </a:t>
            </a:r>
            <a:r>
              <a:rPr lang="en-US"/>
              <a:t>and detonated at </a:t>
            </a:r>
            <a:r>
              <a:rPr lang="en-US" dirty="0"/>
              <a:t>expected intersection points</a:t>
            </a:r>
            <a:r>
              <a:rPr lang="en-US"/>
              <a:t>; detonated </a:t>
            </a:r>
            <a:r>
              <a:rPr lang="en-US" dirty="0"/>
              <a:t>intercepted red missiles</a:t>
            </a:r>
          </a:p>
          <a:p>
            <a:pPr lvl="1"/>
            <a:r>
              <a:rPr lang="en-US" dirty="0"/>
              <a:t>Issues</a:t>
            </a:r>
          </a:p>
          <a:p>
            <a:pPr lvl="2"/>
            <a:r>
              <a:rPr lang="en-US" sz="2400" dirty="0"/>
              <a:t>Math is hard</a:t>
            </a:r>
          </a:p>
          <a:p>
            <a:pPr lvl="2"/>
            <a:r>
              <a:rPr lang="en-US" sz="2200" dirty="0" err="1"/>
              <a:t>MotionAlgorithm</a:t>
            </a:r>
            <a:r>
              <a:rPr lang="en-US" sz="2200" dirty="0"/>
              <a:t> expects an (x, y, 0) point</a:t>
            </a:r>
          </a:p>
          <a:p>
            <a:pPr lvl="3"/>
            <a:r>
              <a:rPr lang="en-US" sz="2200" dirty="0"/>
              <a:t>Intersections are heavily time-dependent</a:t>
            </a:r>
          </a:p>
          <a:p>
            <a:pPr lvl="2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471644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E32A-D7FD-4BD1-8013-74930D41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88168-C55C-40E3-8198-BE9EEE5E0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Software quality attributes</a:t>
            </a:r>
          </a:p>
          <a:p>
            <a:pPr lvl="1"/>
            <a:r>
              <a:rPr lang="en-US" dirty="0"/>
              <a:t>Scalability: Make no assumptions on the number of missiles the system will handle</a:t>
            </a:r>
          </a:p>
          <a:p>
            <a:pPr lvl="1"/>
            <a:r>
              <a:rPr lang="en-US" dirty="0"/>
              <a:t>Testability: Missiles can fire randomly or according to user input</a:t>
            </a:r>
          </a:p>
          <a:p>
            <a:r>
              <a:rPr lang="en-US" dirty="0"/>
              <a:t>Design patterns</a:t>
            </a:r>
          </a:p>
          <a:p>
            <a:pPr lvl="1"/>
            <a:r>
              <a:rPr lang="en-US" dirty="0"/>
              <a:t>No new patterns this phase</a:t>
            </a:r>
          </a:p>
          <a:p>
            <a:pPr lvl="1"/>
            <a:r>
              <a:rPr lang="en-US" dirty="0"/>
              <a:t>Aggregate and strategy patterns already in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A8D5A-2FAC-4589-9E76-B82CA60B40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073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909E-19F8-41AF-B27A-F28530CE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B0F7-1E5D-48CF-B8BA-783CA758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What worked?</a:t>
            </a:r>
          </a:p>
          <a:p>
            <a:pPr lvl="1"/>
            <a:r>
              <a:rPr lang="en-US" dirty="0"/>
              <a:t>Accommodating multiple, randomized red missiles</a:t>
            </a:r>
          </a:p>
          <a:p>
            <a:pPr lvl="1"/>
            <a:r>
              <a:rPr lang="en-US" dirty="0"/>
              <a:t>Managing and firing red missiles</a:t>
            </a:r>
          </a:p>
          <a:p>
            <a:pPr lvl="1"/>
            <a:r>
              <a:rPr lang="en-US" dirty="0"/>
              <a:t>The engine</a:t>
            </a:r>
          </a:p>
          <a:p>
            <a:r>
              <a:rPr lang="en-US" dirty="0"/>
              <a:t>If you could send a message back through time, what would you tell your group?</a:t>
            </a:r>
          </a:p>
          <a:p>
            <a:pPr lvl="1"/>
            <a:r>
              <a:rPr lang="en-US" dirty="0"/>
              <a:t>Redo the motion algorithm</a:t>
            </a:r>
          </a:p>
          <a:p>
            <a:pPr lvl="1"/>
            <a:r>
              <a:rPr lang="en-US" dirty="0"/>
              <a:t>Plan for easily-tested functionality from the start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07F97-E667-4051-8D44-B9E69DDB89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556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Performance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Content Placeholder 7" descr="A group of people in a field&#13;&#10;&#13;&#10;Description automatically generated">
            <a:extLst>
              <a:ext uri="{FF2B5EF4-FFF2-40B4-BE49-F238E27FC236}">
                <a16:creationId xmlns:a16="http://schemas.microsoft.com/office/drawing/2014/main" id="{5E8AAA81-7A41-A14F-9C77-E90BFF799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209940"/>
            <a:ext cx="3749040" cy="2343150"/>
          </a:xfrm>
          <a:ln>
            <a:solidFill>
              <a:schemeClr val="accent1"/>
            </a:solidFill>
          </a:ln>
        </p:spPr>
      </p:pic>
      <p:pic>
        <p:nvPicPr>
          <p:cNvPr id="10" name="Picture 9" descr="A flock of birds flying over a field&#13;&#10;&#13;&#10;Description automatically generated">
            <a:extLst>
              <a:ext uri="{FF2B5EF4-FFF2-40B4-BE49-F238E27FC236}">
                <a16:creationId xmlns:a16="http://schemas.microsoft.com/office/drawing/2014/main" id="{7C31582F-8417-3246-8D78-01D269A0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576" y="1212762"/>
            <a:ext cx="3749040" cy="2343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A picture containing indoor, table, water sport&#13;&#10;&#13;&#10;Description automatically generated">
            <a:extLst>
              <a:ext uri="{FF2B5EF4-FFF2-40B4-BE49-F238E27FC236}">
                <a16:creationId xmlns:a16="http://schemas.microsoft.com/office/drawing/2014/main" id="{A9B72BB9-768C-684A-9076-C86AF206D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8" y="3734330"/>
            <a:ext cx="3749040" cy="2343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A crowd of people in a field&#13;&#10;&#13;&#10;Description automatically generated">
            <a:extLst>
              <a:ext uri="{FF2B5EF4-FFF2-40B4-BE49-F238E27FC236}">
                <a16:creationId xmlns:a16="http://schemas.microsoft.com/office/drawing/2014/main" id="{F56E2AA6-C63E-4E40-9EAC-7469F59B3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09" y="3734330"/>
            <a:ext cx="3749040" cy="23431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3107917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Testing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76B0F7-1E5D-48CF-B8BA-783CA758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108 Test Cases</a:t>
            </a:r>
          </a:p>
          <a:p>
            <a:r>
              <a:rPr lang="en-US" dirty="0"/>
              <a:t>Manual Testing</a:t>
            </a:r>
          </a:p>
          <a:p>
            <a:pPr lvl="1"/>
            <a:r>
              <a:rPr lang="en-US" dirty="0"/>
              <a:t>Smaller set of test cases</a:t>
            </a:r>
          </a:p>
          <a:p>
            <a:pPr lvl="1"/>
            <a:r>
              <a:rPr lang="en-US" dirty="0"/>
              <a:t>Minor bugs</a:t>
            </a:r>
          </a:p>
          <a:p>
            <a:pPr lvl="1"/>
            <a:r>
              <a:rPr lang="en-US" dirty="0"/>
              <a:t>Mouse movement/key presses</a:t>
            </a:r>
          </a:p>
          <a:p>
            <a:r>
              <a:rPr lang="en-US" dirty="0"/>
              <a:t>Parameters </a:t>
            </a:r>
          </a:p>
          <a:p>
            <a:pPr lvl="1"/>
            <a:r>
              <a:rPr lang="en-US" dirty="0"/>
              <a:t>Realistic, Scoped, and Reasonable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B82C36-1AC3-1A4B-B074-1998EE507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734037"/>
              </p:ext>
            </p:extLst>
          </p:nvPr>
        </p:nvGraphicFramePr>
        <p:xfrm>
          <a:off x="838199" y="4419600"/>
          <a:ext cx="7759170" cy="162486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51834">
                  <a:extLst>
                    <a:ext uri="{9D8B030D-6E8A-4147-A177-3AD203B41FA5}">
                      <a16:colId xmlns:a16="http://schemas.microsoft.com/office/drawing/2014/main" val="2717510857"/>
                    </a:ext>
                  </a:extLst>
                </a:gridCol>
                <a:gridCol w="1551834">
                  <a:extLst>
                    <a:ext uri="{9D8B030D-6E8A-4147-A177-3AD203B41FA5}">
                      <a16:colId xmlns:a16="http://schemas.microsoft.com/office/drawing/2014/main" val="3234010998"/>
                    </a:ext>
                  </a:extLst>
                </a:gridCol>
                <a:gridCol w="1551834">
                  <a:extLst>
                    <a:ext uri="{9D8B030D-6E8A-4147-A177-3AD203B41FA5}">
                      <a16:colId xmlns:a16="http://schemas.microsoft.com/office/drawing/2014/main" val="321098975"/>
                    </a:ext>
                  </a:extLst>
                </a:gridCol>
                <a:gridCol w="1551834">
                  <a:extLst>
                    <a:ext uri="{9D8B030D-6E8A-4147-A177-3AD203B41FA5}">
                      <a16:colId xmlns:a16="http://schemas.microsoft.com/office/drawing/2014/main" val="1550977200"/>
                    </a:ext>
                  </a:extLst>
                </a:gridCol>
                <a:gridCol w="1551834">
                  <a:extLst>
                    <a:ext uri="{9D8B030D-6E8A-4147-A177-3AD203B41FA5}">
                      <a16:colId xmlns:a16="http://schemas.microsoft.com/office/drawing/2014/main" val="2437260428"/>
                    </a:ext>
                  </a:extLst>
                </a:gridCol>
              </a:tblGrid>
              <a:tr h="492904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Test Parameters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46155"/>
                  </a:ext>
                </a:extLst>
              </a:tr>
              <a:tr h="63905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Rotations Per Second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Wedge Angle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Scan Range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Number of Missiles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Time of Red Interval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926430"/>
                  </a:ext>
                </a:extLst>
              </a:tr>
              <a:tr h="4929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{6,12}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{20,40}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{50,500,1000}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{1,2,4}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{2,4,6}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56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22409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System</a:t>
            </a:r>
            <a:br>
              <a:rPr lang="en-US" dirty="0"/>
            </a:br>
            <a:r>
              <a:rPr lang="en-US" dirty="0"/>
              <a:t>Performance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76B0F7-1E5D-48CF-B8BA-783CA7581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4876800" cy="4876800"/>
          </a:xfrm>
        </p:spPr>
        <p:txBody>
          <a:bodyPr anchor="t"/>
          <a:lstStyle/>
          <a:p>
            <a:r>
              <a:rPr lang="en-US" dirty="0"/>
              <a:t>System Performance </a:t>
            </a:r>
          </a:p>
          <a:p>
            <a:pPr lvl="1"/>
            <a:r>
              <a:rPr lang="en-US" dirty="0"/>
              <a:t>Red Missiles Fired: 252</a:t>
            </a:r>
          </a:p>
          <a:p>
            <a:pPr lvl="1"/>
            <a:r>
              <a:rPr lang="en-US" dirty="0"/>
              <a:t>Red Missiles Destroyed: 120</a:t>
            </a:r>
          </a:p>
          <a:p>
            <a:pPr lvl="1"/>
            <a:r>
              <a:rPr lang="en-US" dirty="0"/>
              <a:t>System Accuracy: 49.60%</a:t>
            </a:r>
          </a:p>
          <a:p>
            <a:r>
              <a:rPr lang="en-US" dirty="0"/>
              <a:t>System Limitations</a:t>
            </a:r>
          </a:p>
          <a:p>
            <a:pPr lvl="1"/>
            <a:r>
              <a:rPr lang="en-US" dirty="0"/>
              <a:t>Occasionally inconsistent</a:t>
            </a:r>
          </a:p>
          <a:p>
            <a:pPr lvl="1"/>
            <a:r>
              <a:rPr lang="en-US" dirty="0"/>
              <a:t>Accuracy dependent upon missile count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DC65A4-6A4D-0440-9903-03553F162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512102"/>
              </p:ext>
            </p:extLst>
          </p:nvPr>
        </p:nvGraphicFramePr>
        <p:xfrm>
          <a:off x="4978021" y="3835021"/>
          <a:ext cx="3810000" cy="17526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75179">
                  <a:extLst>
                    <a:ext uri="{9D8B030D-6E8A-4147-A177-3AD203B41FA5}">
                      <a16:colId xmlns:a16="http://schemas.microsoft.com/office/drawing/2014/main" val="707032806"/>
                    </a:ext>
                  </a:extLst>
                </a:gridCol>
                <a:gridCol w="2234821">
                  <a:extLst>
                    <a:ext uri="{9D8B030D-6E8A-4147-A177-3AD203B41FA5}">
                      <a16:colId xmlns:a16="http://schemas.microsoft.com/office/drawing/2014/main" val="2058658672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Red Missiles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System Success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2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77.78%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35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48.61%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2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43.06%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68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30149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B825-F365-4DA8-8471-93017F5C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Hours and Morale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ED325-57D6-429C-8D07-B1CDC84C0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Lt David Crow: medium morale</a:t>
            </a:r>
          </a:p>
          <a:p>
            <a:pPr lvl="1"/>
            <a:r>
              <a:rPr lang="en-US" dirty="0"/>
              <a:t>2 hours: expanding system to accommodate multiple red/blue missiles</a:t>
            </a:r>
          </a:p>
          <a:p>
            <a:pPr lvl="1"/>
            <a:r>
              <a:rPr lang="en-US" dirty="0"/>
              <a:t>5 hours: adequately computing intersection points</a:t>
            </a:r>
          </a:p>
          <a:p>
            <a:pPr lvl="1"/>
            <a:r>
              <a:rPr lang="en-US" dirty="0"/>
              <a:t>3 hours: (helping Ahmed with) firing blue missiles</a:t>
            </a:r>
          </a:p>
          <a:p>
            <a:r>
              <a:rPr lang="en-US" dirty="0"/>
              <a:t>Lt Savannah Hyde: high morale</a:t>
            </a:r>
          </a:p>
          <a:p>
            <a:pPr lvl="1"/>
            <a:r>
              <a:rPr lang="en-US" dirty="0"/>
              <a:t>3 hours: Creating script for testing… then scratching it</a:t>
            </a:r>
          </a:p>
          <a:p>
            <a:pPr lvl="1"/>
            <a:r>
              <a:rPr lang="en-US" dirty="0"/>
              <a:t>2 hours: Manually testing </a:t>
            </a:r>
          </a:p>
          <a:p>
            <a:r>
              <a:rPr lang="en-US" dirty="0"/>
              <a:t>Lt Ahmed King: high morale</a:t>
            </a:r>
          </a:p>
          <a:p>
            <a:pPr lvl="1"/>
            <a:r>
              <a:rPr lang="en-US" dirty="0"/>
              <a:t>6 hours: firing blue missiles to a given point</a:t>
            </a:r>
          </a:p>
          <a:p>
            <a:pPr lvl="1"/>
            <a:r>
              <a:rPr lang="en-US" dirty="0"/>
              <a:t>1 hour: detonating red/blue missiles; testing appropriate intersection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7A0E3-1FDA-4F1A-969B-A01E48856B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3048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B825-F365-4DA8-8471-93017F5C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Buy From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ED325-57D6-429C-8D07-B1CDC84C0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economical choice</a:t>
            </a:r>
          </a:p>
          <a:p>
            <a:r>
              <a:rPr lang="en-US" dirty="0"/>
              <a:t>Lowest price technically acceptable</a:t>
            </a:r>
          </a:p>
          <a:p>
            <a:r>
              <a:rPr lang="en-US" dirty="0"/>
              <a:t>Useful in small, </a:t>
            </a:r>
            <a:r>
              <a:rPr lang="en-US"/>
              <a:t>nonstrategic locations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7A0E3-1FDA-4F1A-969B-A01E48856B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6210002-136E-40B8-B935-9F5345C21C0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2659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AFIT_PPT_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AFIT_PPT_TEMPLATE</Template>
  <TotalTime>3105</TotalTime>
  <Words>677</Words>
  <Application>Microsoft Macintosh PowerPoint</Application>
  <PresentationFormat>On-screen Show (4:3)</PresentationFormat>
  <Paragraphs>150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AFIT_PPT_TEMPLATE</vt:lpstr>
      <vt:lpstr>PowerPoint Presentation</vt:lpstr>
      <vt:lpstr>Group Steps to Complete Deliverable</vt:lpstr>
      <vt:lpstr>Design Decisions</vt:lpstr>
      <vt:lpstr>Lessons Learned</vt:lpstr>
      <vt:lpstr>Engine Performance Analysis</vt:lpstr>
      <vt:lpstr>System Testing </vt:lpstr>
      <vt:lpstr>Defense System Performance Analysis</vt:lpstr>
      <vt:lpstr>Team Hours and Morale</vt:lpstr>
      <vt:lpstr>Why Buy From Us?</vt:lpstr>
      <vt:lpstr>Questions?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AFIT</dc:subject>
  <dc:creator>Yong Sinn</dc:creator>
  <cp:lastModifiedBy>Crow, David R. (S&amp;T-Student)</cp:lastModifiedBy>
  <cp:revision>350</cp:revision>
  <dcterms:created xsi:type="dcterms:W3CDTF">2012-10-01T11:38:02Z</dcterms:created>
  <dcterms:modified xsi:type="dcterms:W3CDTF">2018-12-13T13:02:28Z</dcterms:modified>
</cp:coreProperties>
</file>